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64" r:id="rId3"/>
    <p:sldId id="265" r:id="rId4"/>
    <p:sldId id="266" r:id="rId5"/>
    <p:sldId id="261" r:id="rId6"/>
    <p:sldId id="262" r:id="rId7"/>
    <p:sldId id="263"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الثالثة </a:t>
            </a:r>
            <a:r>
              <a:rPr lang="ar-IQ" dirty="0" smtClean="0"/>
              <a:t>الاختبارات</a:t>
            </a:r>
            <a:endParaRPr lang="ar-SA" dirty="0"/>
          </a:p>
        </p:txBody>
      </p:sp>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Tree>
    <p:extLst>
      <p:ext uri="{BB962C8B-B14F-4D97-AF65-F5344CB8AC3E}">
        <p14:creationId xmlns:p14="http://schemas.microsoft.com/office/powerpoint/2010/main" xmlns=""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457200"/>
            <a:ext cx="7239000" cy="5715000"/>
          </a:xfrm>
        </p:spPr>
        <p:txBody>
          <a:bodyPr>
            <a:normAutofit fontScale="77500" lnSpcReduction="20000"/>
          </a:bodyPr>
          <a:lstStyle/>
          <a:p>
            <a:r>
              <a:rPr lang="ar-SA" b="1" u="sng" dirty="0"/>
              <a:t>مميزات الاختبارات الموضوعية</a:t>
            </a:r>
            <a:r>
              <a:rPr lang="en-US" b="1" u="sng" dirty="0"/>
              <a:t> :-</a:t>
            </a:r>
            <a:endParaRPr lang="en-US" dirty="0"/>
          </a:p>
          <a:p>
            <a:r>
              <a:rPr lang="ar-SA" dirty="0"/>
              <a:t>- يتميز هذا النوع من الاختبارات الموضوعية بخلوه من ذاتية التصحيح فلا يستطيع المصحح أن يؤول السؤال أو يحابي المختبر . </a:t>
            </a:r>
            <a:endParaRPr lang="en-US" dirty="0"/>
          </a:p>
          <a:p>
            <a:r>
              <a:rPr lang="ar-SA" dirty="0"/>
              <a:t>1- يستطيع الاختبار أن يعطي عينة من محتويات المقرر نظرا للعدد الكبير  من الأمثلة التي يمكن أن يشملها الاختبار . </a:t>
            </a:r>
            <a:endParaRPr lang="en-US" dirty="0"/>
          </a:p>
          <a:p>
            <a:r>
              <a:rPr lang="ar-SA" dirty="0"/>
              <a:t>2- نظرا لموضوعية الاختبار فإنه يتميز أيضا بمعدلات صدق وثبات عالية .</a:t>
            </a:r>
            <a:endParaRPr lang="en-US" dirty="0"/>
          </a:p>
          <a:p>
            <a:r>
              <a:rPr lang="ar-SA" dirty="0"/>
              <a:t>3- يقل فيه عامل التخمين . </a:t>
            </a:r>
            <a:endParaRPr lang="en-US" dirty="0"/>
          </a:p>
          <a:p>
            <a:r>
              <a:rPr lang="ar-SA" dirty="0"/>
              <a:t>4- يقيس قدرات متنوعة أهماها القدرة على التصرف وإدارة العلامات</a:t>
            </a:r>
            <a:endParaRPr lang="en-US" dirty="0"/>
          </a:p>
          <a:p>
            <a:r>
              <a:rPr lang="en-US" dirty="0"/>
              <a:t>-5 </a:t>
            </a:r>
            <a:r>
              <a:rPr lang="ar-SA" dirty="0"/>
              <a:t>توفر الكثير من الوقت والجهد من حيث الإجابة عن أسئلتها أو من حيث تصحيحها</a:t>
            </a:r>
            <a:r>
              <a:rPr lang="en-US" dirty="0"/>
              <a:t> .</a:t>
            </a:r>
          </a:p>
          <a:p>
            <a:r>
              <a:rPr lang="en-US" dirty="0"/>
              <a:t>6 </a:t>
            </a:r>
            <a:r>
              <a:rPr lang="ar-SA" dirty="0"/>
              <a:t>-تعطي معظم مفردات محتوى المادة الدراسية وهذا يلغي محض الصدفة </a:t>
            </a:r>
            <a:endParaRPr lang="en-US" dirty="0"/>
          </a:p>
          <a:p>
            <a:r>
              <a:rPr lang="en-US" dirty="0"/>
              <a:t>-7 </a:t>
            </a:r>
            <a:r>
              <a:rPr lang="ar-SA" dirty="0"/>
              <a:t>تساعد على تحقيق مبدأ الشمول في عملية التقويم</a:t>
            </a:r>
            <a:r>
              <a:rPr lang="en-US" dirty="0"/>
              <a:t> .</a:t>
            </a:r>
          </a:p>
        </p:txBody>
      </p:sp>
    </p:spTree>
    <p:extLst>
      <p:ext uri="{BB962C8B-B14F-4D97-AF65-F5344CB8AC3E}">
        <p14:creationId xmlns:p14="http://schemas.microsoft.com/office/powerpoint/2010/main" xmlns="" val="428607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381000"/>
            <a:ext cx="8153400" cy="6172200"/>
          </a:xfrm>
        </p:spPr>
        <p:txBody>
          <a:bodyPr>
            <a:noAutofit/>
          </a:bodyPr>
          <a:lstStyle/>
          <a:p>
            <a:r>
              <a:rPr lang="en-US" dirty="0"/>
              <a:t> </a:t>
            </a:r>
            <a:r>
              <a:rPr lang="ar-SA" b="1" u="sng" dirty="0"/>
              <a:t>عيوب الاختبارات الموضوعية</a:t>
            </a:r>
            <a:r>
              <a:rPr lang="ar-SA" dirty="0"/>
              <a:t> </a:t>
            </a:r>
            <a:endParaRPr lang="en-US" dirty="0"/>
          </a:p>
          <a:p>
            <a:r>
              <a:rPr lang="en-US" dirty="0"/>
              <a:t>-1 </a:t>
            </a:r>
            <a:r>
              <a:rPr lang="ar-SA" dirty="0"/>
              <a:t>لا تحكم على قدرة المختبر على التعبير عن أفكاره في أسلوب من عنده أو لا تساعده على الحكم على مدة قدرة المختبر على استخدام الأسلوب العلمي في التفكير ولا تشجع هذا الأسلوب </a:t>
            </a:r>
            <a:endParaRPr lang="en-US" dirty="0"/>
          </a:p>
          <a:p>
            <a:r>
              <a:rPr lang="en-US" dirty="0"/>
              <a:t>-2 </a:t>
            </a:r>
            <a:r>
              <a:rPr lang="ar-SA" dirty="0"/>
              <a:t>لا تحكم على مدى هضم المختبر للصورة العامة لما قام بدراسته بل تشجع على الاهتمام بحقائق في غير ترابط كما أنها لا تساعد على معرفة قدرة المختبر على القيام بتطبيق ما تعلمه في حياته وعلى ما </a:t>
            </a:r>
            <a:r>
              <a:rPr lang="ar-SA" dirty="0" err="1"/>
              <a:t>يواجهه</a:t>
            </a:r>
            <a:r>
              <a:rPr lang="ar-SA" dirty="0"/>
              <a:t> من ظواهر </a:t>
            </a:r>
            <a:endParaRPr lang="en-US" dirty="0"/>
          </a:p>
          <a:p>
            <a:r>
              <a:rPr lang="en-US" dirty="0"/>
              <a:t>-3</a:t>
            </a:r>
            <a:r>
              <a:rPr lang="ar-SA" dirty="0"/>
              <a:t>لا تحكم على مدى إطلاع المختبر لأنها توضح بالنسبة لكتابة مقرر درسته جميع المختبرين أو بالنسبة لبرنامج معين درسوه جميعاً فإذا كان أحد المختبرين كان قد زاد </a:t>
            </a:r>
            <a:r>
              <a:rPr lang="ar-SA" dirty="0" err="1"/>
              <a:t>إطلاعه</a:t>
            </a:r>
            <a:r>
              <a:rPr lang="ar-SA" dirty="0"/>
              <a:t> عما درسه زملاءه في ناحية أو أكثر فأنها لا تفي بذلك </a:t>
            </a:r>
            <a:endParaRPr lang="en-US" dirty="0"/>
          </a:p>
          <a:p>
            <a:r>
              <a:rPr lang="en-US" dirty="0"/>
              <a:t>-4  </a:t>
            </a:r>
            <a:r>
              <a:rPr lang="ar-SA" dirty="0"/>
              <a:t>يحتاج أعدادها إلى وقت غير قصير لأن عدد أسئلتها كبير على نحو ما ذكرناه</a:t>
            </a:r>
            <a:r>
              <a:rPr lang="en-US" dirty="0"/>
              <a:t> .</a:t>
            </a:r>
          </a:p>
          <a:p>
            <a:r>
              <a:rPr lang="en-US" dirty="0"/>
              <a:t>5</a:t>
            </a:r>
            <a:r>
              <a:rPr lang="ar-SA" dirty="0"/>
              <a:t> يسمح بالتخمين باحتمال 50% وكلما كثرت احتمالات التخمين ارتفعت درجة ذاتية الاختبارات وقلت درجة ثباته</a:t>
            </a:r>
            <a:endParaRPr lang="ar-SA" dirty="0">
              <a:cs typeface="DecoType Naskh" panose="02010400000000000000" pitchFamily="2" charset="-78"/>
            </a:endParaRPr>
          </a:p>
        </p:txBody>
      </p:sp>
    </p:spTree>
    <p:extLst>
      <p:ext uri="{BB962C8B-B14F-4D97-AF65-F5344CB8AC3E}">
        <p14:creationId xmlns:p14="http://schemas.microsoft.com/office/powerpoint/2010/main" xmlns="" val="1774868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457200"/>
            <a:ext cx="7696200" cy="6019800"/>
          </a:xfrm>
        </p:spPr>
        <p:txBody>
          <a:bodyPr>
            <a:normAutofit fontScale="92500" lnSpcReduction="20000"/>
          </a:bodyPr>
          <a:lstStyle/>
          <a:p>
            <a:r>
              <a:rPr lang="ar-IQ" sz="2400" b="1" dirty="0"/>
              <a:t>ماهية القياس</a:t>
            </a:r>
            <a:endParaRPr lang="en-US" sz="2400" dirty="0"/>
          </a:p>
          <a:p>
            <a:r>
              <a:rPr lang="ar-SA" sz="2400" dirty="0"/>
              <a:t>    لقد استعمل الإنسان القياسات منذ فجر التاريخ كوسيلة عملية للتعرف على الظواهر الطبيعية المحيطة به و لتحديد أشياء يستعملها خلال حياته اليومية. فقد اخترع الإنسان أجهزة قياس الأطوال و الكيل منذ الحضارات الإنسانية الأولى لتنظيم أسلوب حياته الاجتماعية و الاقتصادية. فقد استعملت قياسات الأبعاد من طرف المصريين الفراعنة بالدقة التي سمحت ببناء الأهرامات كما استعملت مكاييل دقيقة في المعاملات التجارية بين مختلف الأمم في ذلك الزمان. و قد أخذ القياس دورا مهما جدا في جميع مجالات الحياة البشرية القديمة و الحديثة. إن التطور الصناعي و التكنولوجي و الاقتصادي الذي نعيشه في العصر الحديث هو نتاج الاستعمال الصحيح لمبادئ القياسات و ديمومته مرتبطة بدقة عملية القياس و خلوها من الأخطاء. إن علم القياس (أو </a:t>
            </a:r>
            <a:r>
              <a:rPr lang="ar-SA" sz="2400" dirty="0" err="1"/>
              <a:t>المترولوجي</a:t>
            </a:r>
            <a:r>
              <a:rPr lang="en-US" sz="2400" dirty="0"/>
              <a:t> Metrology </a:t>
            </a:r>
            <a:r>
              <a:rPr lang="ar-SA" sz="2400" dirty="0"/>
              <a:t>) هي علم شامل يدخل في جميع العلوم الطبيعية و التكنولوجيا. و لتطبيقاتها تأثير بالغ و مهم  على جميع النشاطات البشرية. بحيث أن عدم إجراء القياسات الدقيقة عن قصد أو عن غير قصد يؤدي إلى نتائج سلبية جدا على كل المستويات. </a:t>
            </a:r>
            <a:endParaRPr lang="en-US" sz="2400" dirty="0"/>
          </a:p>
          <a:p>
            <a:r>
              <a:rPr lang="ar-SA" sz="2400" dirty="0"/>
              <a:t>"القياس لغة" مشتق من الفعل قاس أي قدَّر .. يقال قاس الشيء بغيره أو على غيره أي قدره على غيره.</a:t>
            </a:r>
            <a:endParaRPr lang="en-US" sz="2400" dirty="0"/>
          </a:p>
        </p:txBody>
      </p:sp>
    </p:spTree>
    <p:extLst>
      <p:ext uri="{BB962C8B-B14F-4D97-AF65-F5344CB8AC3E}">
        <p14:creationId xmlns:p14="http://schemas.microsoft.com/office/powerpoint/2010/main" xmlns="" val="3615188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762000"/>
            <a:ext cx="8153400" cy="5897880"/>
          </a:xfrm>
        </p:spPr>
        <p:txBody>
          <a:bodyPr>
            <a:normAutofit/>
          </a:bodyPr>
          <a:lstStyle/>
          <a:p>
            <a:r>
              <a:rPr lang="ar-SA" sz="2400" dirty="0"/>
              <a:t>والقياس: يعني غالبًا جمع معلومات كمية عن موضوع، ويلجأ المدرس إلى القياس في أحوال كثيرة فهو يقوم مثلا لقياس مقدرة الطفل عند التحاقه لأول مرة لتحديد الصف الذي يناسبه ومتى دخلها يقوم بقياس قدرته على فترات للتأكد من استفادته من جهود المدرس وقياس مدى هذه الاستفادة ثم يعود فيقوم بقياس قدرته عند عزمه على ترك المدرسة إلى مرحلة دراسية أعلى أو إلى الجامعة، وتتم عملية القياس في كل من هذه المراحل بواحدة من عدة وسائل </a:t>
            </a:r>
            <a:r>
              <a:rPr lang="ar-SA" sz="2400" dirty="0" err="1"/>
              <a:t>منها:التقدير</a:t>
            </a:r>
            <a:r>
              <a:rPr lang="ar-SA" sz="2400" dirty="0"/>
              <a:t> الشخصي والامتحانات والاختبارات والمقاييس العقلية و التحصيلية وغيرها.</a:t>
            </a:r>
            <a:endParaRPr lang="en-US" sz="2400" dirty="0"/>
          </a:p>
        </p:txBody>
      </p:sp>
    </p:spTree>
    <p:extLst>
      <p:ext uri="{BB962C8B-B14F-4D97-AF65-F5344CB8AC3E}">
        <p14:creationId xmlns:p14="http://schemas.microsoft.com/office/powerpoint/2010/main" xmlns="" val="1545776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62000"/>
            <a:ext cx="7543800" cy="5669280"/>
          </a:xfrm>
        </p:spPr>
        <p:txBody>
          <a:bodyPr>
            <a:noAutofit/>
          </a:bodyPr>
          <a:lstStyle/>
          <a:p>
            <a:r>
              <a:rPr lang="ar-SA" sz="2400" dirty="0"/>
              <a:t>- تحديد أرقام طبقا لقواعد معينة. ((تايلر))</a:t>
            </a:r>
            <a:endParaRPr lang="en-US" sz="2400" dirty="0"/>
          </a:p>
          <a:p>
            <a:r>
              <a:rPr lang="ar-SA" sz="2400" dirty="0"/>
              <a:t>- هو عبارة عن عملية يتم فيها تجميع بعض الخواص للموضوعات أو الإفراد أو الأشياء.((سافرت))</a:t>
            </a:r>
            <a:endParaRPr lang="en-US" sz="2400" dirty="0"/>
          </a:p>
          <a:p>
            <a:r>
              <a:rPr lang="ar-SA" sz="2400" dirty="0"/>
              <a:t>-هو جمع معلومات وملاحظات كمية عن موضوع القياس.(( رمزية الغريب))</a:t>
            </a:r>
            <a:endParaRPr lang="en-US" sz="2400" dirty="0"/>
          </a:p>
          <a:p>
            <a:r>
              <a:rPr lang="ar-IQ" sz="2400" b="1" dirty="0"/>
              <a:t>العوامل التي يتأثر بها القياس : </a:t>
            </a:r>
            <a:endParaRPr lang="en-US" sz="2400" dirty="0"/>
          </a:p>
          <a:p>
            <a:r>
              <a:rPr lang="ar-SA" sz="2400" dirty="0"/>
              <a:t>1. الشيء المراد أو السمة المراد قياسها .</a:t>
            </a:r>
            <a:endParaRPr lang="en-US" sz="2400" dirty="0"/>
          </a:p>
          <a:p>
            <a:r>
              <a:rPr lang="ar-SA" sz="2400" dirty="0"/>
              <a:t>2. أهداف القياس.</a:t>
            </a:r>
            <a:endParaRPr lang="en-US" sz="2400" dirty="0"/>
          </a:p>
          <a:p>
            <a:r>
              <a:rPr lang="ar-SA" sz="2400" dirty="0"/>
              <a:t>3. نوع المقياس ،ووحدة القياس المستخدمة. </a:t>
            </a:r>
            <a:endParaRPr lang="en-US" sz="2400" dirty="0"/>
          </a:p>
          <a:p>
            <a:r>
              <a:rPr lang="ar-SA" sz="2400" dirty="0"/>
              <a:t>4. طرق القياس ومدى تدريب الذي يقوم بالقياس وجمع الملاحظات .</a:t>
            </a:r>
            <a:endParaRPr lang="en-US" sz="2400" dirty="0"/>
          </a:p>
          <a:p>
            <a:r>
              <a:rPr lang="ar-SA" sz="2400" dirty="0"/>
              <a:t>5. عوامل أخرى متعلقة بطبيعة الظاهرة المقاسة وطبيعة المقياس وعلاقتهما بنوع الظاهرة المقاسة </a:t>
            </a:r>
            <a:endParaRPr lang="en-US" sz="2400" dirty="0">
              <a:cs typeface="DecoType Naskh" panose="02010400000000000000" pitchFamily="2" charset="-78"/>
            </a:endParaRPr>
          </a:p>
        </p:txBody>
      </p:sp>
    </p:spTree>
    <p:extLst>
      <p:ext uri="{BB962C8B-B14F-4D97-AF65-F5344CB8AC3E}">
        <p14:creationId xmlns:p14="http://schemas.microsoft.com/office/powerpoint/2010/main" xmlns="" val="1663914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391400" cy="5440680"/>
          </a:xfrm>
        </p:spPr>
        <p:txBody>
          <a:bodyPr>
            <a:normAutofit fontScale="85000" lnSpcReduction="20000"/>
          </a:bodyPr>
          <a:lstStyle/>
          <a:p>
            <a:r>
              <a:rPr lang="ar-IQ" sz="2800" b="1" dirty="0"/>
              <a:t> لماذا القياس؟</a:t>
            </a:r>
            <a:endParaRPr lang="en-US" sz="2800" dirty="0"/>
          </a:p>
          <a:p>
            <a:r>
              <a:rPr lang="ar-SA" sz="2800" dirty="0"/>
              <a:t>    أهم أهداف القياس هي تحديد الفروق الفردية بأنواعها المختلفة وتتلخص أنواع الفروق في آلاتي</a:t>
            </a:r>
            <a:r>
              <a:rPr lang="ar-IQ" sz="2800" dirty="0"/>
              <a:t> :</a:t>
            </a:r>
            <a:endParaRPr lang="en-US" sz="2800" dirty="0"/>
          </a:p>
          <a:p>
            <a:r>
              <a:rPr lang="ar-SA" sz="2800" b="1" dirty="0"/>
              <a:t>1- الفروق بين الأفراد : </a:t>
            </a:r>
            <a:r>
              <a:rPr lang="ar-SA" sz="2800" dirty="0"/>
              <a:t>يهتم هذا النوع بمقارنة الفرد بغيره من أقرانه (بنفس العمر، الصف، المهنة…) وذلك بهدف تحديد مركزه النسبي في المجموعة . </a:t>
            </a:r>
            <a:endParaRPr lang="en-US" sz="2800" dirty="0"/>
          </a:p>
          <a:p>
            <a:r>
              <a:rPr lang="ar-SA" sz="2800" b="1" dirty="0"/>
              <a:t>2- الفروق في ذات الفرد :</a:t>
            </a:r>
            <a:r>
              <a:rPr lang="ar-SA" sz="2800" dirty="0"/>
              <a:t> هذا النوع يهدف لمقارنة النواحي المختلفة في الفرد نفسه لمعرفة نواحي القوة والضعف . </a:t>
            </a:r>
            <a:endParaRPr lang="en-US" sz="2800" dirty="0"/>
          </a:p>
          <a:p>
            <a:r>
              <a:rPr lang="ar-SA" sz="2800" b="1" dirty="0"/>
              <a:t>3- الفروق بين المهن :</a:t>
            </a:r>
            <a:r>
              <a:rPr lang="ar-SA" sz="2800" dirty="0"/>
              <a:t> المهن المختلفة تتطلب مستويات مختلفة من القدرات والاستعدادات والسمات . وقياس الفروق </a:t>
            </a:r>
            <a:r>
              <a:rPr lang="ar-SA" sz="2800" dirty="0" err="1"/>
              <a:t>يفيدنا</a:t>
            </a:r>
            <a:r>
              <a:rPr lang="ar-SA" sz="2800" dirty="0"/>
              <a:t> في الانتقاء والتوجيه المهني وفي أعداد الفرد عموما للمهنة </a:t>
            </a:r>
            <a:endParaRPr lang="en-US" sz="2800" dirty="0"/>
          </a:p>
          <a:p>
            <a:r>
              <a:rPr lang="ar-SA" sz="2800" b="1" dirty="0"/>
              <a:t>4- الفروق بين الجماعات :</a:t>
            </a:r>
            <a:r>
              <a:rPr lang="ar-SA" sz="2800" dirty="0"/>
              <a:t> تختلف الجماعات في خصائصها ومميزاتها المختلفة لذلك فالقياس مهم في التفريق بين الجماعات المختلفة . </a:t>
            </a:r>
            <a:endParaRPr lang="en-US" sz="2800" dirty="0"/>
          </a:p>
        </p:txBody>
      </p:sp>
    </p:spTree>
    <p:extLst>
      <p:ext uri="{BB962C8B-B14F-4D97-AF65-F5344CB8AC3E}">
        <p14:creationId xmlns:p14="http://schemas.microsoft.com/office/powerpoint/2010/main" xmlns="" val="26039703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55</TotalTime>
  <Words>411</Words>
  <Application>Microsoft Office PowerPoint</Application>
  <PresentationFormat>عرض على الشاشة (3:4)‏</PresentationFormat>
  <Paragraphs>36</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حركة</vt:lpstr>
      <vt:lpstr>المحاضرة الثالثة الاختبارات</vt:lpstr>
      <vt:lpstr>الشريحة 2</vt:lpstr>
      <vt:lpstr>الشريحة 3</vt:lpstr>
      <vt:lpstr>الشريحة 4</vt:lpstr>
      <vt:lpstr>الشريحة 5</vt:lpstr>
      <vt:lpstr>الشريحة 6</vt:lpstr>
      <vt:lpstr>الشريحة 7</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مكي</cp:lastModifiedBy>
  <cp:revision>40</cp:revision>
  <dcterms:created xsi:type="dcterms:W3CDTF">2018-12-12T18:24:25Z</dcterms:created>
  <dcterms:modified xsi:type="dcterms:W3CDTF">2018-12-14T20:01:14Z</dcterms:modified>
</cp:coreProperties>
</file>